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310" r:id="rId1"/>
    <p:sldMasterId id="2147492347" r:id="rId2"/>
  </p:sldMasterIdLst>
  <p:notesMasterIdLst>
    <p:notesMasterId r:id="rId3"/>
  </p:notesMasterIdLst>
  <p:sldIdLst>
    <p:sldId id="4376" r:id="rId4"/>
    <p:sldId id="4381" r:id="rId5"/>
    <p:sldId id="4386" r:id="rId6"/>
    <p:sldId id="4391" r:id="rId7"/>
    <p:sldId id="4398" r:id="rId9"/>
    <p:sldId id="4401" r:id="rId10"/>
    <p:sldId id="4404" r:id="rId11"/>
    <p:sldId id="4408" r:id="rId12"/>
    <p:sldId id="4415" r:id="rId14"/>
    <p:sldId id="4418" r:id="rId15"/>
    <p:sldId id="4421" r:id="rId16"/>
    <p:sldId id="4424" r:id="rId17"/>
    <p:sldId id="4428" r:id="rId18"/>
    <p:sldId id="4435" r:id="rId20"/>
    <p:sldId id="4438" r:id="rId21"/>
    <p:sldId id="4441" r:id="rId22"/>
    <p:sldId id="4444" r:id="rId23"/>
    <p:sldId id="4448" r:id="rId24"/>
    <p:sldId id="4455" r:id="rId26"/>
    <p:sldId id="4458" r:id="rId27"/>
    <p:sldId id="4461" r:id="rId28"/>
    <p:sldId id="4464" r:id="rId29"/>
    <p:sldId id="4468" r:id="rId30"/>
    <p:sldId id="4475" r:id="rId32"/>
    <p:sldId id="4478" r:id="rId33"/>
    <p:sldId id="4481" r:id="rId34"/>
    <p:sldId id="4484" r:id="rId35"/>
    <p:sldId id="4488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311" r:id="rId1"/>
    <p:sldLayoutId id="2147492312" r:id="rId2"/>
    <p:sldLayoutId id="2147492313" r:id="rId3"/>
    <p:sldLayoutId id="2147492314" r:id="rId4"/>
    <p:sldLayoutId id="2147492315" r:id="rId5"/>
    <p:sldLayoutId id="2147492316" r:id="rId6"/>
    <p:sldLayoutId id="2147492317" r:id="rId7"/>
    <p:sldLayoutId id="2147492318" r:id="rId8"/>
    <p:sldLayoutId id="2147492319" r:id="rId9"/>
    <p:sldLayoutId id="2147492320" r:id="rId10"/>
    <p:sldLayoutId id="214749232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2348" r:id="rId1"/>
    <p:sldLayoutId id="2147492349" r:id="rId2"/>
    <p:sldLayoutId id="2147492350" r:id="rId3"/>
    <p:sldLayoutId id="2147492351" r:id="rId4"/>
    <p:sldLayoutId id="2147492352" r:id="rId5"/>
    <p:sldLayoutId id="2147492353" r:id="rId6"/>
    <p:sldLayoutId id="2147492354" r:id="rId7"/>
    <p:sldLayoutId id="2147492355" r:id="rId8"/>
    <p:sldLayoutId id="2147492356" r:id="rId9"/>
    <p:sldLayoutId id="2147492357" r:id="rId10"/>
    <p:sldLayoutId id="214749235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tags" Target="../tags/tag126.xml"/><Relationship Id="rId14" Type="http://schemas.openxmlformats.org/officeDocument/2006/relationships/tags" Target="../tags/tag127.xml"/><Relationship Id="rId15" Type="http://schemas.openxmlformats.org/officeDocument/2006/relationships/tags" Target="../tags/tag128.xml"/><Relationship Id="rId16" Type="http://schemas.openxmlformats.org/officeDocument/2006/relationships/tags" Target="../tags/tag129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tags" Target="../tags/tag165.xml"/><Relationship Id="rId14" Type="http://schemas.openxmlformats.org/officeDocument/2006/relationships/tags" Target="../tags/tag166.xml"/><Relationship Id="rId15" Type="http://schemas.openxmlformats.org/officeDocument/2006/relationships/tags" Target="../tags/tag167.xml"/><Relationship Id="rId16" Type="http://schemas.openxmlformats.org/officeDocument/2006/relationships/tags" Target="../tags/tag168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tags" Target="../tags/tag181.xml"/><Relationship Id="rId14" Type="http://schemas.openxmlformats.org/officeDocument/2006/relationships/tags" Target="../tags/tag182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tags" Target="../tags/tag226.xml"/><Relationship Id="rId14" Type="http://schemas.openxmlformats.org/officeDocument/2006/relationships/tags" Target="../tags/tag227.xml"/><Relationship Id="rId15" Type="http://schemas.openxmlformats.org/officeDocument/2006/relationships/tags" Target="../tags/tag228.xml"/><Relationship Id="rId16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tags" Target="../tags/tag241.xml"/><Relationship Id="rId14" Type="http://schemas.openxmlformats.org/officeDocument/2006/relationships/tags" Target="../tags/tag242.xml"/><Relationship Id="rId15" Type="http://schemas.openxmlformats.org/officeDocument/2006/relationships/tags" Target="../tags/tag243.xml"/><Relationship Id="rId16" Type="http://schemas.openxmlformats.org/officeDocument/2006/relationships/tags" Target="../tags/tag244.xml"/><Relationship Id="rId17" Type="http://schemas.openxmlformats.org/officeDocument/2006/relationships/tags" Target="../tags/tag245.xml"/><Relationship Id="rId18" Type="http://schemas.openxmlformats.org/officeDocument/2006/relationships/tags" Target="../tags/tag246.xml"/><Relationship Id="rId1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tags" Target="../tags/tag264.xml"/><Relationship Id="rId16" Type="http://schemas.openxmlformats.org/officeDocument/2006/relationships/tags" Target="../tags/tag265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tags" Target="../tags/tag290.xml"/><Relationship Id="rId14" Type="http://schemas.openxmlformats.org/officeDocument/2006/relationships/tags" Target="../tags/tag291.xml"/><Relationship Id="rId15" Type="http://schemas.openxmlformats.org/officeDocument/2006/relationships/tags" Target="../tags/tag292.xml"/><Relationship Id="rId16" Type="http://schemas.openxmlformats.org/officeDocument/2006/relationships/tags" Target="../tags/tag293.xml"/><Relationship Id="rId17" Type="http://schemas.openxmlformats.org/officeDocument/2006/relationships/tags" Target="../tags/tag294.xml"/><Relationship Id="rId18" Type="http://schemas.openxmlformats.org/officeDocument/2006/relationships/tags" Target="../tags/tag295.xml"/><Relationship Id="rId19" Type="http://schemas.openxmlformats.org/officeDocument/2006/relationships/tags" Target="../tags/tag296.xml"/><Relationship Id="rId20" Type="http://schemas.openxmlformats.org/officeDocument/2006/relationships/tags" Target="../tags/tag297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tags" Target="../tags/tag310.xml"/><Relationship Id="rId14" Type="http://schemas.openxmlformats.org/officeDocument/2006/relationships/tags" Target="../tags/tag311.xml"/><Relationship Id="rId1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tags" Target="../tags/tag363.xml"/><Relationship Id="rId14" Type="http://schemas.openxmlformats.org/officeDocument/2006/relationships/tags" Target="../tags/tag364.xml"/><Relationship Id="rId15" Type="http://schemas.openxmlformats.org/officeDocument/2006/relationships/tags" Target="../tags/tag365.xml"/><Relationship Id="rId16" Type="http://schemas.openxmlformats.org/officeDocument/2006/relationships/tags" Target="../tags/tag366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企业管理与市场营销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企业管理的重要性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市场营销策略的制定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品牌建设与推广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客户关系管理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市场营销与管理的未来趋势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企业管理的重要性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企业管理对企业发展的影响</a:t>
            </a:r>
            <a:endParaRPr altLang="en-US" lang="zh-CN"/>
          </a:p>
        </p:txBody>
      </p:sp>
      <p:sp>
        <p:nvSpPr>
          <p:cNvPr id="1048958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2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增强企业凝聚力：良好的企业管理能够营造积极向上的工作氛围，增强员工的归属感和凝聚力，提高员工的工作满意度和忠诚度。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0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提升企业竞争力：有效的企业管理能够提高企业的运营效率，降低成本，增强企业的市场竞争力。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促进企业创新：企业管理能够激发员工的创新精神，推动企业不断进行产品、服务、营销等方面的创新，适应市场变化。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推动企业发展：企业管理能够为企业提供清晰的发展战略和方向，帮助企业实现长期稳定的发展。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企业管理对企业竞争力的提升</a:t>
            </a:r>
            <a:endParaRPr altLang="en-US" lang="zh-CN"/>
          </a:p>
        </p:txBody>
      </p:sp>
      <p:sp>
        <p:nvSpPr>
          <p:cNvPr id="1049024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企业管理能够提高企业的运营效率，降低成本，增加利润。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企业管理能够明确企业的发展方向，制定科学合理的发展战略。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企业管理能够激发员工的积极性和创造力，提高企业的创新能力。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企业管理能够加强企业的财务管理，防范财务风险，保障企业的稳定发展。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企业管理对企业文化的塑造</a:t>
            </a:r>
            <a:endParaRPr altLang="en-US" lang="zh-CN"/>
          </a:p>
        </p:txBody>
      </p:sp>
      <p:sp>
        <p:nvSpPr>
          <p:cNvPr id="1049066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8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0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企业管理对企业文化的影响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4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6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企业管理对员工行为的影响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0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2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企业管理对组织结构的影响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6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8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企业管理对领导力的影响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市场营销策略的制定</a:t>
            </a:r>
            <a:endParaRPr altLang="en-US" lang="zh-CN"/>
          </a:p>
        </p:txBody>
      </p:sp>
      <p:sp>
        <p:nvSpPr>
          <p:cNvPr id="104912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市场调研与分析</a:t>
            </a:r>
            <a:endParaRPr altLang="en-US" lang="zh-CN"/>
          </a:p>
        </p:txBody>
      </p:sp>
      <p:sp>
        <p:nvSpPr>
          <p:cNvPr id="1049188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确定目标市场：了解目标客户的需求、偏好和购买行为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竞争对手分析：了解竞争对手的产品、价格、促销策略等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市场细分：将市场划分为不同的细分市场，以便更好地满足客户需求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目标市场选择：选择适合企业的目标市场，并制定相应的营销策略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目标市场的选择</a:t>
            </a:r>
            <a:endParaRPr altLang="en-US" lang="zh-CN"/>
          </a:p>
        </p:txBody>
      </p:sp>
      <p:sp>
        <p:nvSpPr>
          <p:cNvPr id="104923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市场细分的依据：地理、人口、心理、行为等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目标市场的定义：目标市场是企业决定进入的、具有共同需求或特征的购买者集合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目标市场选择的步骤：市场细分、选择目标市场、市场定位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目标市场的特征：有适当的规模和增长潜力、具备开发潜力、符合企业的目标和资源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营销策略的制定与实施</a:t>
            </a:r>
            <a:endParaRPr altLang="en-US" lang="zh-CN"/>
          </a:p>
        </p:txBody>
      </p:sp>
      <p:cxnSp>
        <p:nvCxnSpPr>
          <p:cNvPr id="3145807" name="直接连接符 2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521126" y="3215487"/>
            <a:ext cx="7137588" cy="49069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5809" name="直接连接符 29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2521126" y="2260580"/>
            <a:ext cx="7137588" cy="8393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5811" name="直接连接符 3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521126" y="4242060"/>
            <a:ext cx="7137588" cy="34219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296" name="标题"/>
          <p:cNvSpPr txBox="1"/>
          <p:nvPr>
            <p:custDataLst>
              <p:tags r:id="rId4"/>
            </p:custDataLst>
          </p:nvPr>
        </p:nvSpPr>
        <p:spPr>
          <a:xfrm>
            <a:off x="2750975" y="1452880"/>
            <a:ext cx="6914841" cy="36930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添加项标题</a:t>
            </a:r>
            <a:endParaRPr altLang="en-US" b="1" dirty="0" lang="zh-CN" spc="30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9298" name="正文"/>
          <p:cNvSpPr txBox="1"/>
          <p:nvPr>
            <p:custDataLst>
              <p:tags r:id="rId5"/>
            </p:custDataLst>
          </p:nvPr>
        </p:nvSpPr>
        <p:spPr>
          <a:xfrm>
            <a:off x="2751620" y="1877713"/>
            <a:ext cx="6907739" cy="39061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目标市场分析：了解目标客户的需求、偏好和行为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标题"/>
          <p:cNvSpPr txBox="1"/>
          <p:nvPr>
            <p:custDataLst>
              <p:tags r:id="rId6"/>
            </p:custDataLst>
          </p:nvPr>
        </p:nvSpPr>
        <p:spPr>
          <a:xfrm>
            <a:off x="2750329" y="2440069"/>
            <a:ext cx="6914841" cy="36930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添加项标题</a:t>
            </a:r>
            <a:endParaRPr altLang="en-US" b="1" dirty="0" lang="zh-CN" spc="30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9302" name="正文"/>
          <p:cNvSpPr/>
          <p:nvPr>
            <p:custDataLst>
              <p:tags r:id="rId7"/>
            </p:custDataLst>
          </p:nvPr>
        </p:nvSpPr>
        <p:spPr>
          <a:xfrm>
            <a:off x="2751620" y="2868130"/>
            <a:ext cx="6910967" cy="390614"/>
          </a:xfrm>
          <a:prstGeom prst="rect"/>
          <a:ln>
            <a:noFill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竞争对手分析：了解竞争对手的产品、价格、促销和渠道策略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标题"/>
          <p:cNvSpPr txBox="1"/>
          <p:nvPr>
            <p:custDataLst>
              <p:tags r:id="rId8"/>
            </p:custDataLst>
          </p:nvPr>
        </p:nvSpPr>
        <p:spPr>
          <a:xfrm>
            <a:off x="2751620" y="3427258"/>
            <a:ext cx="6914841" cy="36930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添加项标题</a:t>
            </a:r>
            <a:endParaRPr altLang="en-US" b="1" dirty="0" lang="zh-CN" spc="30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9306" name="正文"/>
          <p:cNvSpPr txBox="1"/>
          <p:nvPr>
            <p:custDataLst>
              <p:tags r:id="rId9"/>
            </p:custDataLst>
          </p:nvPr>
        </p:nvSpPr>
        <p:spPr>
          <a:xfrm>
            <a:off x="2751620" y="3858547"/>
            <a:ext cx="6910967" cy="39061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营销策略制定：根据目标市场和竞争对手分析，制定相应的产品、价格、促销和渠道策略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标题"/>
          <p:cNvSpPr txBox="1"/>
          <p:nvPr>
            <p:custDataLst>
              <p:tags r:id="rId10"/>
            </p:custDataLst>
          </p:nvPr>
        </p:nvSpPr>
        <p:spPr>
          <a:xfrm>
            <a:off x="2749683" y="4414446"/>
            <a:ext cx="6914841" cy="36930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添加项标题</a:t>
            </a:r>
            <a:endParaRPr altLang="en-US" b="1" dirty="0" lang="zh-CN" spc="30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9310" name="正文"/>
          <p:cNvSpPr txBox="1"/>
          <p:nvPr>
            <p:custDataLst>
              <p:tags r:id="rId11"/>
            </p:custDataLst>
          </p:nvPr>
        </p:nvSpPr>
        <p:spPr>
          <a:xfrm>
            <a:off x="2750329" y="4848964"/>
            <a:ext cx="6910967" cy="39061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营销策略实施：将制定的营销策略付诸实践，包括产品推广、销售促进、渠道拓展等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813" name="直接连接符 1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2519189" y="5232477"/>
            <a:ext cx="7137588" cy="34219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312" name="标题"/>
          <p:cNvSpPr txBox="1"/>
          <p:nvPr>
            <p:custDataLst>
              <p:tags r:id="rId13"/>
            </p:custDataLst>
          </p:nvPr>
        </p:nvSpPr>
        <p:spPr>
          <a:xfrm>
            <a:off x="2747746" y="5401635"/>
            <a:ext cx="6914841" cy="36930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添加项标题</a:t>
            </a:r>
            <a:endParaRPr altLang="en-US" b="1" dirty="0" lang="zh-CN" spc="30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9314" name="正文"/>
          <p:cNvSpPr txBox="1"/>
          <p:nvPr>
            <p:custDataLst>
              <p:tags r:id="rId14"/>
            </p:custDataLst>
          </p:nvPr>
        </p:nvSpPr>
        <p:spPr>
          <a:xfrm>
            <a:off x="2748392" y="5839381"/>
            <a:ext cx="6910967" cy="39061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营销策略评估：对实施后的营销策略进行评估，根据评估结果进行调整和优化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营销效果的评估与调整</a:t>
            </a:r>
            <a:endParaRPr altLang="en-US" lang="zh-CN"/>
          </a:p>
        </p:txBody>
      </p:sp>
      <p:sp>
        <p:nvSpPr>
          <p:cNvPr id="10493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52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评估指标：销售额、市场份额、客户满意度等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58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评估方法：数据分析、市场调研、客户反馈等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64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调整策略：根据评估结果调整产品、价格、渠道、促销等策略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66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70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持续改进：不断优化营销策略，提高营销效果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品牌建设与推广</a:t>
            </a:r>
            <a:endParaRPr altLang="en-US" lang="zh-CN"/>
          </a:p>
        </p:txBody>
      </p:sp>
      <p:sp>
        <p:nvSpPr>
          <p:cNvPr id="104940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品牌定位与传播</a:t>
            </a:r>
            <a:endParaRPr altLang="en-US" lang="zh-CN"/>
          </a:p>
        </p:txBody>
      </p:sp>
      <p:sp>
        <p:nvSpPr>
          <p:cNvPr id="1049472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品牌定位：确定目标市场，明确品牌形象和竞争优势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品牌传播：通过广告、公关、内容营销等手段将品牌信息传递给目标受众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品牌推广：通过促销、活动、合作等方式扩大品牌知名度和影响力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数据分析与优化：对品牌传播效果进行监测和分析，不断优化传播策略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品牌形象塑造与维护</a:t>
            </a:r>
            <a:endParaRPr altLang="en-US" lang="zh-CN"/>
          </a:p>
        </p:txBody>
      </p:sp>
      <p:sp>
        <p:nvSpPr>
          <p:cNvPr id="1049514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品牌形象塑造：明确品牌定位，设计独特的品牌标识和视觉识别系统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8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0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品牌形象维护：持续传播品牌理念，加强品牌口碑管理，及时处理品牌危机事件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4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6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品牌形象升级：根据市场需求和消费者反馈，不断优化品牌形象，提升品牌竞争力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0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2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品牌形象与市场营销策略的结合：将品牌形象融入市场营销策略中，提高品牌知名度和美誉度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6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品牌推广策略与实施</a:t>
            </a:r>
            <a:endParaRPr altLang="en-US" lang="zh-CN"/>
          </a:p>
        </p:txBody>
      </p:sp>
      <p:sp>
        <p:nvSpPr>
          <p:cNvPr id="1049572" name="任意多边形 20"/>
          <p:cNvSpPr/>
          <p:nvPr>
            <p:custDataLst>
              <p:tags r:id="rId1"/>
            </p:custDataLst>
          </p:nvPr>
        </p:nvSpPr>
        <p:spPr>
          <a:xfrm rot="2700000">
            <a:off x="944595" y="1582732"/>
            <a:ext cx="1212381" cy="12144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330" y="3224044"/>
            <a:ext cx="1885754" cy="287615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品牌定位：明确品牌的目标市场和竞争优势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42"/>
          <p:cNvSpPr/>
          <p:nvPr>
            <p:custDataLst>
              <p:tags r:id="rId3"/>
            </p:custDataLst>
          </p:nvPr>
        </p:nvSpPr>
        <p:spPr>
          <a:xfrm>
            <a:off x="733289" y="2867420"/>
            <a:ext cx="1635696" cy="115833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任意多边形 18"/>
          <p:cNvSpPr/>
          <p:nvPr>
            <p:custDataLst>
              <p:tags r:id="rId4"/>
            </p:custDataLst>
          </p:nvPr>
        </p:nvSpPr>
        <p:spPr>
          <a:xfrm rot="5400000">
            <a:off x="3216317" y="1582732"/>
            <a:ext cx="1212381" cy="12144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879350" y="3224044"/>
            <a:ext cx="1885754" cy="287615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推广渠道：选择适合品牌的宣传途径，如广告、公关、社交媒体等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矩形 43"/>
          <p:cNvSpPr/>
          <p:nvPr>
            <p:custDataLst>
              <p:tags r:id="rId6"/>
            </p:custDataLst>
          </p:nvPr>
        </p:nvSpPr>
        <p:spPr>
          <a:xfrm>
            <a:off x="3004308" y="2867420"/>
            <a:ext cx="1635696" cy="115833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486635" y="1582732"/>
            <a:ext cx="1212381" cy="12144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49667" y="3224044"/>
            <a:ext cx="1885754" cy="287615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营销策略：制定有针对性的营销活动，如促销、赞助、合作等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44"/>
          <p:cNvSpPr/>
          <p:nvPr>
            <p:custDataLst>
              <p:tags r:id="rId9"/>
            </p:custDataLst>
          </p:nvPr>
        </p:nvSpPr>
        <p:spPr>
          <a:xfrm>
            <a:off x="5275328" y="2867420"/>
            <a:ext cx="1635696" cy="115833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757655" y="1582732"/>
            <a:ext cx="1212381" cy="12144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420687" y="3224044"/>
            <a:ext cx="1885754" cy="287615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实施步骤：详细规划品牌推广的执行过程，包括时间表、负责人和预算等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45"/>
          <p:cNvSpPr/>
          <p:nvPr>
            <p:custDataLst>
              <p:tags r:id="rId12"/>
            </p:custDataLst>
          </p:nvPr>
        </p:nvSpPr>
        <p:spPr>
          <a:xfrm>
            <a:off x="7545646" y="2867420"/>
            <a:ext cx="1635696" cy="115833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10029376" y="1582732"/>
            <a:ext cx="1212381" cy="12144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8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691707" y="3224044"/>
            <a:ext cx="1885754" cy="287615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评估与调整：定期评估推广效果，根据反馈调整策略，确保达到预期目标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5"/>
          <p:cNvSpPr/>
          <p:nvPr>
            <p:custDataLst>
              <p:tags r:id="rId15"/>
            </p:custDataLst>
          </p:nvPr>
        </p:nvSpPr>
        <p:spPr>
          <a:xfrm>
            <a:off x="9816666" y="2867420"/>
            <a:ext cx="1635696" cy="115833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品牌价值的提升</a:t>
            </a:r>
            <a:endParaRPr altLang="en-US" lang="zh-CN"/>
          </a:p>
        </p:txBody>
      </p:sp>
      <p:sp>
        <p:nvSpPr>
          <p:cNvPr id="1049636" name="圆角矩形 26"/>
          <p:cNvSpPr/>
          <p:nvPr>
            <p:custDataLst>
              <p:tags r:id="rId1"/>
            </p:custDataLst>
          </p:nvPr>
        </p:nvSpPr>
        <p:spPr>
          <a:xfrm>
            <a:off x="608330" y="2002561"/>
            <a:ext cx="1660897" cy="367646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8" name="圆角矩形 28"/>
          <p:cNvSpPr/>
          <p:nvPr>
            <p:custDataLst>
              <p:tags r:id="rId2"/>
            </p:custDataLst>
          </p:nvPr>
        </p:nvSpPr>
        <p:spPr>
          <a:xfrm>
            <a:off x="610258" y="2002561"/>
            <a:ext cx="1657392" cy="1953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40" name="文本框 31"/>
          <p:cNvSpPr txBox="1"/>
          <p:nvPr>
            <p:custDataLst>
              <p:tags r:id="rId3"/>
            </p:custDataLst>
          </p:nvPr>
        </p:nvSpPr>
        <p:spPr>
          <a:xfrm>
            <a:off x="712435" y="2389422"/>
            <a:ext cx="1453621" cy="325811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品牌定位：明确品牌的目标市场和竞争优势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圆角矩形 29"/>
          <p:cNvSpPr/>
          <p:nvPr>
            <p:custDataLst>
              <p:tags r:id="rId4"/>
            </p:custDataLst>
          </p:nvPr>
        </p:nvSpPr>
        <p:spPr>
          <a:xfrm>
            <a:off x="2470019" y="2002561"/>
            <a:ext cx="1660897" cy="367646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4" name="圆角矩形 32"/>
          <p:cNvSpPr/>
          <p:nvPr>
            <p:custDataLst>
              <p:tags r:id="rId5"/>
            </p:custDataLst>
          </p:nvPr>
        </p:nvSpPr>
        <p:spPr>
          <a:xfrm>
            <a:off x="2471947" y="2002561"/>
            <a:ext cx="1657392" cy="1953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46" name="文本框 34"/>
          <p:cNvSpPr txBox="1"/>
          <p:nvPr>
            <p:custDataLst>
              <p:tags r:id="rId6"/>
            </p:custDataLst>
          </p:nvPr>
        </p:nvSpPr>
        <p:spPr>
          <a:xfrm>
            <a:off x="2574124" y="2389422"/>
            <a:ext cx="1453621" cy="325940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品牌形象：塑造独特的品牌形象和标识，增强品牌认知度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圆角矩形 3"/>
          <p:cNvSpPr/>
          <p:nvPr>
            <p:custDataLst>
              <p:tags r:id="rId7"/>
            </p:custDataLst>
          </p:nvPr>
        </p:nvSpPr>
        <p:spPr>
          <a:xfrm>
            <a:off x="4331707" y="2002561"/>
            <a:ext cx="1660897" cy="367646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0" name="圆角矩形 4"/>
          <p:cNvSpPr/>
          <p:nvPr>
            <p:custDataLst>
              <p:tags r:id="rId8"/>
            </p:custDataLst>
          </p:nvPr>
        </p:nvSpPr>
        <p:spPr>
          <a:xfrm>
            <a:off x="4333635" y="2002561"/>
            <a:ext cx="1657392" cy="1953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52" name="文本框 5"/>
          <p:cNvSpPr txBox="1"/>
          <p:nvPr>
            <p:custDataLst>
              <p:tags r:id="rId9"/>
            </p:custDataLst>
          </p:nvPr>
        </p:nvSpPr>
        <p:spPr>
          <a:xfrm>
            <a:off x="4435813" y="2389422"/>
            <a:ext cx="1453621" cy="3259401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品牌传播：通过有效的传播渠道和营销策略，提高品牌知名度和美誉度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圆角矩形 8"/>
          <p:cNvSpPr/>
          <p:nvPr>
            <p:custDataLst>
              <p:tags r:id="rId10"/>
            </p:custDataLst>
          </p:nvPr>
        </p:nvSpPr>
        <p:spPr>
          <a:xfrm>
            <a:off x="6193396" y="2002561"/>
            <a:ext cx="1660897" cy="367646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6" name="圆角矩形 9"/>
          <p:cNvSpPr/>
          <p:nvPr>
            <p:custDataLst>
              <p:tags r:id="rId11"/>
            </p:custDataLst>
          </p:nvPr>
        </p:nvSpPr>
        <p:spPr>
          <a:xfrm>
            <a:off x="6195324" y="2002561"/>
            <a:ext cx="1657392" cy="1953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58" name="文本框 10"/>
          <p:cNvSpPr txBox="1"/>
          <p:nvPr>
            <p:custDataLst>
              <p:tags r:id="rId12"/>
            </p:custDataLst>
          </p:nvPr>
        </p:nvSpPr>
        <p:spPr>
          <a:xfrm>
            <a:off x="6297502" y="2389422"/>
            <a:ext cx="1453621" cy="325940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品牌创新：不断推陈出新，保持品牌活力和吸引力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圆角矩形 6"/>
          <p:cNvSpPr/>
          <p:nvPr>
            <p:custDataLst>
              <p:tags r:id="rId13"/>
            </p:custDataLst>
          </p:nvPr>
        </p:nvSpPr>
        <p:spPr>
          <a:xfrm>
            <a:off x="8055085" y="2003846"/>
            <a:ext cx="1660897" cy="367646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62" name="圆角矩形 7"/>
          <p:cNvSpPr/>
          <p:nvPr>
            <p:custDataLst>
              <p:tags r:id="rId14"/>
            </p:custDataLst>
          </p:nvPr>
        </p:nvSpPr>
        <p:spPr>
          <a:xfrm>
            <a:off x="8057013" y="2003846"/>
            <a:ext cx="1657392" cy="1953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64" name="文本框 11"/>
          <p:cNvSpPr txBox="1"/>
          <p:nvPr>
            <p:custDataLst>
              <p:tags r:id="rId15"/>
            </p:custDataLst>
          </p:nvPr>
        </p:nvSpPr>
        <p:spPr>
          <a:xfrm>
            <a:off x="8159190" y="2390707"/>
            <a:ext cx="1453621" cy="3259401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品牌合作：与其他品牌或机构合作，扩大品牌影响力和资源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圆角矩形 16"/>
          <p:cNvSpPr/>
          <p:nvPr>
            <p:custDataLst>
              <p:tags r:id="rId16"/>
            </p:custDataLst>
          </p:nvPr>
        </p:nvSpPr>
        <p:spPr>
          <a:xfrm>
            <a:off x="9916774" y="2003846"/>
            <a:ext cx="1660897" cy="367646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68" name="圆角矩形 17"/>
          <p:cNvSpPr/>
          <p:nvPr>
            <p:custDataLst>
              <p:tags r:id="rId17"/>
            </p:custDataLst>
          </p:nvPr>
        </p:nvSpPr>
        <p:spPr>
          <a:xfrm>
            <a:off x="9918701" y="2003846"/>
            <a:ext cx="1657392" cy="1953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70" name="文本框 18"/>
          <p:cNvSpPr txBox="1"/>
          <p:nvPr>
            <p:custDataLst>
              <p:tags r:id="rId18"/>
            </p:custDataLst>
          </p:nvPr>
        </p:nvSpPr>
        <p:spPr>
          <a:xfrm>
            <a:off x="10020879" y="2390707"/>
            <a:ext cx="1453621" cy="3259401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品牌社会责任：积极履行社会责任，提升品牌公信力和美誉度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客户关系管理</a:t>
            </a:r>
            <a:endParaRPr altLang="en-US" lang="zh-CN"/>
          </a:p>
        </p:txBody>
      </p:sp>
      <p:sp>
        <p:nvSpPr>
          <p:cNvPr id="104970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客户关系的建立与维护</a:t>
            </a:r>
            <a:endParaRPr altLang="en-US" lang="zh-CN"/>
          </a:p>
        </p:txBody>
      </p:sp>
      <p:sp>
        <p:nvSpPr>
          <p:cNvPr id="104977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客户关系的维护策略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建立客户关系的重要性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如何建立良好的客户关系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客户关系管理的实施与效果评估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客户满意度调查与提升</a:t>
            </a:r>
            <a:endParaRPr altLang="en-US" lang="zh-CN"/>
          </a:p>
        </p:txBody>
      </p:sp>
      <p:sp>
        <p:nvSpPr>
          <p:cNvPr id="1049836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客户满意度调查的目的和意义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42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调查方法与流程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48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调查结果分析与改进措施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54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提升客户满意度的策略与方法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客户投诉处理与预防</a:t>
            </a:r>
            <a:endParaRPr altLang="en-US" lang="zh-CN"/>
          </a:p>
        </p:txBody>
      </p:sp>
      <p:sp>
        <p:nvSpPr>
          <p:cNvPr id="10498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客户投诉处理流程：建立投诉渠道，及时响应并处理客户投诉，提供解决方案和补偿措施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客户投诉处理技巧：保持冷静、耐心倾听、积极沟通、给予解决方案和后续跟进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客户投诉处理与预防的重要性：提高客户满意度和忠诚度，维护企业形象和声誉，促进业务发展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客户投诉预防措施：提高产品质量和服务水平，加强员工培训和沟通，建立客户满意度调查机制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客户关系管理的数字化转型</a:t>
            </a:r>
            <a:endParaRPr altLang="en-US" lang="zh-CN"/>
          </a:p>
        </p:txBody>
      </p:sp>
      <p:sp>
        <p:nvSpPr>
          <p:cNvPr id="1049968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0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2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4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数字化转型的实践案例与效果评估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78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2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数字化转型的关键技术和应用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6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8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客户关系管理系统的功能与作用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90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2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4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数字化转型的背景和意义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市场营销与管理的未来趋势</a:t>
            </a:r>
            <a:endParaRPr altLang="en-US" lang="zh-CN"/>
          </a:p>
        </p:txBody>
      </p:sp>
      <p:sp>
        <p:nvSpPr>
          <p:cNvPr id="105003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数字化营销与管理的发展趋势</a:t>
            </a:r>
            <a:endParaRPr altLang="en-US" lang="zh-CN"/>
          </a:p>
        </p:txBody>
      </p:sp>
      <p:sp>
        <p:nvSpPr>
          <p:cNvPr id="1050094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8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数字化营销的普及与重要性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2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4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数字化营销的未来趋势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0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数字化管理的发展与挑战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4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6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数字化管理与市场营销的融合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社交媒体在市场营销与管理中的应用</a:t>
            </a:r>
            <a:endParaRPr altLang="en-US" lang="zh-CN"/>
          </a:p>
        </p:txBody>
      </p:sp>
      <p:sp>
        <p:nvSpPr>
          <p:cNvPr id="105015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54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6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社交媒体的发展趋势和影响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60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2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社交媒体在市场营销中的应用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66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社交媒体在管理中的应用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8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72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4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社交媒体未来的发展趋势和展望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人工智能在市场营销与管理中的应用前景</a:t>
            </a:r>
            <a:endParaRPr altLang="en-US" lang="zh-CN"/>
          </a:p>
        </p:txBody>
      </p:sp>
      <p:sp>
        <p:nvSpPr>
          <p:cNvPr id="1050210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2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4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人工智能技术发展迅速，在市场营销与管理领域的应用前景广阔。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8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0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人工智能技术可以提高市场营销的精准度和效率，实现个性化营销。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4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6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人工智能技术可以优化企业管理流程，提高管理效率和质量。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0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2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未来，人工智能在市场营销与管理中的应用将更加广泛，为企业带来更多商业价值。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绿色营销与管理的发展趋势</a:t>
            </a:r>
            <a:endParaRPr altLang="en-US" lang="zh-CN"/>
          </a:p>
        </p:txBody>
      </p:sp>
      <p:sp>
        <p:nvSpPr>
          <p:cNvPr id="1050268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0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2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4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绿色管理的概念和重要性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8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0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绿色营销的概念和重要性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8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绿色营销的实践案例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4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6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8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绿色管理的实践案例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334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4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4*l_h_i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4*l_h_i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4*l_h_i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100_4*l_h_a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100_4*l_h_f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100_4*l_h_a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100_4*l_h_f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100_4*l_h_a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100_4*l_h_f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100_4*l_h_a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100_4*l_h_f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4*l_h_i*1_5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100_4*l_h_a*1_5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100_4*l_h_f*1_5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9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19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5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5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5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5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5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5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5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5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5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5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5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5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5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5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5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9_5*l_h_i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9_5*l_h_i*1_6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9_5*l_h_f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4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1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6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69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2023-12-19T07:21:28Z</dcterms:created>
  <dcterms:modified xsi:type="dcterms:W3CDTF">2023-12-19T07:21:28Z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3e2fc78a7f58489da45a0b284c9bea23_21</vt:lpwstr>
  </property>
</Properties>
</file>